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27"/>
  </p:notesMasterIdLst>
  <p:sldIdLst>
    <p:sldId id="428" r:id="rId2"/>
    <p:sldId id="363" r:id="rId3"/>
    <p:sldId id="370" r:id="rId4"/>
    <p:sldId id="391" r:id="rId5"/>
    <p:sldId id="384" r:id="rId6"/>
    <p:sldId id="334" r:id="rId7"/>
    <p:sldId id="339" r:id="rId8"/>
    <p:sldId id="375" r:id="rId9"/>
    <p:sldId id="276" r:id="rId10"/>
    <p:sldId id="277" r:id="rId11"/>
    <p:sldId id="278" r:id="rId12"/>
    <p:sldId id="280" r:id="rId13"/>
    <p:sldId id="282" r:id="rId14"/>
    <p:sldId id="300" r:id="rId15"/>
    <p:sldId id="301" r:id="rId16"/>
    <p:sldId id="303" r:id="rId17"/>
    <p:sldId id="304" r:id="rId18"/>
    <p:sldId id="305" r:id="rId19"/>
    <p:sldId id="306" r:id="rId20"/>
    <p:sldId id="309" r:id="rId21"/>
    <p:sldId id="310" r:id="rId22"/>
    <p:sldId id="386" r:id="rId23"/>
    <p:sldId id="413" r:id="rId24"/>
    <p:sldId id="427" r:id="rId25"/>
    <p:sldId id="42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00"/>
    <a:srgbClr val="0066FF"/>
    <a:srgbClr val="FF6699"/>
    <a:srgbClr val="FB89AC"/>
    <a:srgbClr val="01E136"/>
    <a:srgbClr val="007000"/>
    <a:srgbClr val="800000"/>
    <a:srgbClr val="B00000"/>
    <a:srgbClr val="B1D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 varScale="1">
        <p:scale>
          <a:sx n="63" d="100"/>
          <a:sy n="63" d="100"/>
        </p:scale>
        <p:origin x="73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0853C-02EC-48F4-B490-EEAEB029E5AE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F7943-D01E-49E3-96D5-BFE23EB56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7943-D01E-49E3-96D5-BFE23EB56A9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7943-D01E-49E3-96D5-BFE23EB56A9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85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1ED8D-50B2-45DA-AE30-C9661734C8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3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8F016-5F4F-4A59-8CEC-1438FBD4D2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65464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8F016-5F4F-4A59-8CEC-1438FBD4D2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55193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8F016-5F4F-4A59-8CEC-1438FBD4D2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071288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8F016-5F4F-4A59-8CEC-1438FBD4D2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3525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8F016-5F4F-4A59-8CEC-1438FBD4D2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52887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8F016-5F4F-4A59-8CEC-1438FBD4D2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43199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4280D-65A7-4EA8-B0D2-2EC26228C5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898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2847C-80D7-42D3-9058-9C250873B9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097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9F785-3D8E-45FD-B0E3-C5749B0F60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19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1C8E6-92AC-423A-94FF-C2304943A2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820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C1F0E-F4ED-43DE-B2EB-7DF86AB138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996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3D727-548A-4C4F-B9C1-6BCAFC6BAA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042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0FA15-EDF1-4EBF-8B07-91B007C08B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713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BE97F-99D4-4E04-887F-94BA0AFEA7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552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F8A0D-99B9-438F-A073-2C9295E9A9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03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7A40F-7A59-48D7-A350-3471C3505F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336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98F016-5F4F-4A59-8CEC-1438FBD4D2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897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transition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7.jpe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94722"/>
            <a:ext cx="7128792" cy="2558214"/>
          </a:xfrm>
        </p:spPr>
        <p:txBody>
          <a:bodyPr>
            <a:normAutofit/>
          </a:bodyPr>
          <a:lstStyle/>
          <a:p>
            <a:pPr lvl="0" algn="ctr" defTabSz="914400" fontAlgn="base">
              <a:spcAft>
                <a:spcPct val="0"/>
              </a:spcAft>
            </a:pP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МБДОУ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Детский 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сад № 6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«Березка»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г. о. 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Лобня Московской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области</a:t>
            </a:r>
            <a:b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еликая Отечественная война</a:t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ДЕТИ – ПАРТЗАНЫ ВОВ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662578" y="4221088"/>
            <a:ext cx="2481422" cy="1798712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/>
              <a:t>Выполнила</a:t>
            </a:r>
            <a:r>
              <a:rPr lang="ru-RU" sz="1600" dirty="0" smtClean="0"/>
              <a:t>:</a:t>
            </a:r>
          </a:p>
          <a:p>
            <a:pPr algn="r"/>
            <a:r>
              <a:rPr lang="ru-RU" sz="1600" dirty="0" smtClean="0"/>
              <a:t> </a:t>
            </a:r>
            <a:r>
              <a:rPr lang="ru-RU" sz="1600" dirty="0"/>
              <a:t>Н</a:t>
            </a:r>
            <a:r>
              <a:rPr lang="ru-RU" sz="1600" dirty="0" smtClean="0"/>
              <a:t>арожняя И.П.</a:t>
            </a:r>
          </a:p>
          <a:p>
            <a:pPr algn="r"/>
            <a:r>
              <a:rPr lang="ru-RU" sz="1600" dirty="0" smtClean="0"/>
              <a:t>учитель-логопед</a:t>
            </a:r>
            <a:endParaRPr lang="ru-RU" sz="16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8130" b="8130"/>
          <a:stretch>
            <a:fillRect/>
          </a:stretch>
        </p:blipFill>
        <p:spPr>
          <a:xfrm>
            <a:off x="10692" y="3068960"/>
            <a:ext cx="6521756" cy="358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2444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539552" y="160926"/>
            <a:ext cx="29188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Валя </a:t>
            </a:r>
            <a:r>
              <a:rPr lang="ru-RU" sz="4000" b="1" dirty="0" smtClean="0">
                <a:solidFill>
                  <a:srgbClr val="FF0000"/>
                </a:solidFill>
              </a:rPr>
              <a:t>Котик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6627" name="Объект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495" y="285728"/>
            <a:ext cx="474811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85720" y="1142984"/>
            <a:ext cx="36061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/>
              <a:t>            </a:t>
            </a:r>
            <a:r>
              <a:rPr lang="ru-RU" sz="2000" b="1" dirty="0" smtClean="0">
                <a:solidFill>
                  <a:srgbClr val="FFFF00"/>
                </a:solidFill>
              </a:rPr>
              <a:t>С </a:t>
            </a:r>
            <a:r>
              <a:rPr lang="ru-RU" sz="2000" b="1" dirty="0">
                <a:solidFill>
                  <a:srgbClr val="FFFF00"/>
                </a:solidFill>
              </a:rPr>
              <a:t>августа 1943 года действовал в партизанском отряде, был дважды ранен. 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</a:rPr>
              <a:t>           29 октября 1943 года, будучи в дозоре, заметил карателей, собиравшихся устроить облаву на отряд. Убив офицера, он поднял тревогу, а партизаны успели дать отпор врагу.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</a:rPr>
              <a:t>          </a:t>
            </a:r>
            <a:r>
              <a:rPr lang="ru-RU" sz="2000" b="1" dirty="0">
                <a:solidFill>
                  <a:srgbClr val="FFFF00"/>
                </a:solidFill>
              </a:rPr>
              <a:t>Участвовал в подрыве 6 железнодорожных эшелонов и склада</a:t>
            </a:r>
            <a:r>
              <a:rPr lang="ru-RU" sz="2200" b="1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26629" name="Рисунок 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4744" y="5245160"/>
            <a:ext cx="695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247200"/>
            <a:ext cx="1150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1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447" y="5221702"/>
            <a:ext cx="857256" cy="140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02512" y="5536612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Погиб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504284" y="285728"/>
            <a:ext cx="3184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4000" b="1" dirty="0">
                <a:solidFill>
                  <a:srgbClr val="FF0000"/>
                </a:solidFill>
              </a:rPr>
              <a:t>Марат </a:t>
            </a:r>
            <a:r>
              <a:rPr lang="ru-RU" sz="4000" b="1" dirty="0" err="1" smtClean="0">
                <a:solidFill>
                  <a:srgbClr val="FF0000"/>
                </a:solidFill>
              </a:rPr>
              <a:t>Казей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8675" name="Picture 7" descr="k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33460" y="285728"/>
            <a:ext cx="3953316" cy="511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1285860"/>
            <a:ext cx="36746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latin typeface="+mn-lt"/>
              </a:rPr>
              <a:t>          </a:t>
            </a:r>
            <a:r>
              <a:rPr lang="ru-RU" sz="2000" b="1" dirty="0" smtClean="0">
                <a:solidFill>
                  <a:srgbClr val="FFFF00"/>
                </a:solidFill>
              </a:rPr>
              <a:t>Разведчик в штабе партизанской бригады. Проникал во вражеские гарнизоны и доставлял командованию ценные сведения.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</a:rPr>
              <a:t>          Возвращаясь </a:t>
            </a:r>
            <a:r>
              <a:rPr lang="ru-RU" sz="2000" b="1" dirty="0">
                <a:solidFill>
                  <a:srgbClr val="FFFF00"/>
                </a:solidFill>
              </a:rPr>
              <a:t>из разведки и окружённый немцами, он сражался до последнего патрона, а когда осталась лишь одна граната, подпустил врагов поближе и взорвал их… и себя.</a:t>
            </a:r>
          </a:p>
        </p:txBody>
      </p:sp>
      <p:pic>
        <p:nvPicPr>
          <p:cNvPr id="28677" name="Рисунок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5143512"/>
            <a:ext cx="841394" cy="14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5143512"/>
            <a:ext cx="703841" cy="137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143512"/>
            <a:ext cx="695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5143512"/>
            <a:ext cx="881776" cy="155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98024" y="5571666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Погиб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428596" y="285728"/>
            <a:ext cx="4598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Аркадий </a:t>
            </a:r>
            <a:r>
              <a:rPr lang="ru-RU" sz="4000" b="1" dirty="0" err="1" smtClean="0">
                <a:solidFill>
                  <a:srgbClr val="FF0000"/>
                </a:solidFill>
              </a:rPr>
              <a:t>Каманин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2771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285727"/>
            <a:ext cx="3886209" cy="497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428596" y="1544783"/>
            <a:ext cx="371135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FFFF00"/>
                </a:solidFill>
              </a:rPr>
              <a:t>          Самый молодой лётчик Второй мировой войны. </a:t>
            </a:r>
          </a:p>
          <a:p>
            <a:pPr algn="ctr" eaLnBrk="0" hangingPunct="0"/>
            <a:r>
              <a:rPr lang="ru-RU" sz="2000" b="1" dirty="0" smtClean="0">
                <a:solidFill>
                  <a:srgbClr val="FFFF00"/>
                </a:solidFill>
              </a:rPr>
              <a:t>	Однажды </a:t>
            </a:r>
            <a:r>
              <a:rPr lang="ru-RU" sz="2000" b="1" dirty="0">
                <a:solidFill>
                  <a:srgbClr val="FFFF00"/>
                </a:solidFill>
              </a:rPr>
              <a:t>с высоты юный пилот увидел наш самолёт, подбитый фашистами. Под сильнейшим миномётным огнём Аркадий приземлился, перенёс лётчика в свой самолёт, поднялся в воздух и вернулся к своим. </a:t>
            </a:r>
          </a:p>
        </p:txBody>
      </p:sp>
      <p:pic>
        <p:nvPicPr>
          <p:cNvPr id="32773" name="Picture 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7616" y="4943595"/>
            <a:ext cx="15128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5335" y="5062073"/>
            <a:ext cx="14954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89805" y="4714882"/>
            <a:ext cx="928694" cy="191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357158" y="285728"/>
            <a:ext cx="4138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Володя </a:t>
            </a:r>
            <a:r>
              <a:rPr lang="ru-RU" sz="4000" b="1" dirty="0" smtClean="0">
                <a:solidFill>
                  <a:srgbClr val="FF0000"/>
                </a:solidFill>
              </a:rPr>
              <a:t>Дубинин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332655"/>
            <a:ext cx="4354934" cy="54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Прямоугольник 9"/>
          <p:cNvSpPr>
            <a:spLocks noChangeArrowheads="1"/>
          </p:cNvSpPr>
          <p:nvPr/>
        </p:nvSpPr>
        <p:spPr bwMode="auto">
          <a:xfrm>
            <a:off x="323528" y="980728"/>
            <a:ext cx="417703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          </a:t>
            </a:r>
            <a:r>
              <a:rPr lang="ru-RU" sz="2100" b="1" dirty="0" smtClean="0">
                <a:solidFill>
                  <a:srgbClr val="FFFF00"/>
                </a:solidFill>
              </a:rPr>
              <a:t>13-летний </a:t>
            </a:r>
            <a:r>
              <a:rPr lang="ru-RU" sz="2100" b="1" dirty="0">
                <a:solidFill>
                  <a:srgbClr val="FFFF00"/>
                </a:solidFill>
              </a:rPr>
              <a:t>партизан Дубинин успел стать глазами партизанского отряда. </a:t>
            </a:r>
            <a:r>
              <a:rPr lang="ru-RU" sz="2100" b="1" dirty="0" smtClean="0">
                <a:solidFill>
                  <a:srgbClr val="FFFF00"/>
                </a:solidFill>
              </a:rPr>
              <a:t>Он </a:t>
            </a:r>
            <a:r>
              <a:rPr lang="ru-RU" sz="2100" b="1" dirty="0">
                <a:solidFill>
                  <a:srgbClr val="FFFF00"/>
                </a:solidFill>
              </a:rPr>
              <a:t>выходил из каменоломен и пробирался назад практически на глазах у немецких часовых. </a:t>
            </a:r>
          </a:p>
          <a:p>
            <a:pPr algn="ctr"/>
            <a:r>
              <a:rPr lang="ru-RU" sz="2100" b="1" dirty="0" smtClean="0">
                <a:solidFill>
                  <a:srgbClr val="FFFF00"/>
                </a:solidFill>
              </a:rPr>
              <a:t>          Уже </a:t>
            </a:r>
            <a:r>
              <a:rPr lang="ru-RU" sz="2100" b="1" dirty="0">
                <a:solidFill>
                  <a:srgbClr val="FFFF00"/>
                </a:solidFill>
              </a:rPr>
              <a:t>после освобождения Керчи  4 января 1942 г. Володя вызвался помогать сапёрам при разминировании подходов к каменоломням. От взрыва мины погибли сапёр и помогавший ему Володя Дубинин.</a:t>
            </a:r>
          </a:p>
        </p:txBody>
      </p:sp>
      <p:pic>
        <p:nvPicPr>
          <p:cNvPr id="36869" name="Picture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4694590"/>
            <a:ext cx="942288" cy="19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29986" y="5645375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Погиб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Прямоугольник 9"/>
          <p:cNvSpPr>
            <a:spLocks noChangeArrowheads="1"/>
          </p:cNvSpPr>
          <p:nvPr/>
        </p:nvSpPr>
        <p:spPr bwMode="auto">
          <a:xfrm>
            <a:off x="357158" y="4857760"/>
            <a:ext cx="8463314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100" dirty="0"/>
              <a:t> </a:t>
            </a:r>
            <a:r>
              <a:rPr lang="ru-RU" sz="2100" dirty="0" smtClean="0"/>
              <a:t>       </a:t>
            </a:r>
            <a:r>
              <a:rPr lang="ru-RU" sz="2100" b="1" dirty="0" smtClean="0">
                <a:solidFill>
                  <a:srgbClr val="FFFF00"/>
                </a:solidFill>
              </a:rPr>
              <a:t>Однажды </a:t>
            </a:r>
            <a:r>
              <a:rPr lang="ru-RU" sz="2100" b="1" dirty="0">
                <a:solidFill>
                  <a:srgbClr val="FFFF00"/>
                </a:solidFill>
              </a:rPr>
              <a:t>оборвалась связь с Москвой испортился подпольный радио - датчик. Друзей послали до линии фронта с секретными донесениями. </a:t>
            </a:r>
            <a:r>
              <a:rPr lang="ru-RU" sz="2100" b="1" dirty="0" smtClean="0">
                <a:solidFill>
                  <a:srgbClr val="FFFF00"/>
                </a:solidFill>
              </a:rPr>
              <a:t>Обратно </a:t>
            </a:r>
            <a:r>
              <a:rPr lang="ru-RU" sz="2100" b="1" dirty="0">
                <a:solidFill>
                  <a:srgbClr val="FFFF00"/>
                </a:solidFill>
              </a:rPr>
              <a:t>вернулись с радиопередатчиком и радисткой</a:t>
            </a:r>
            <a:r>
              <a:rPr lang="ru-RU" sz="2100" b="1" dirty="0" smtClean="0">
                <a:solidFill>
                  <a:srgbClr val="FFFF00"/>
                </a:solidFill>
              </a:rPr>
              <a:t>. </a:t>
            </a:r>
          </a:p>
          <a:p>
            <a:pPr algn="ctr"/>
            <a:r>
              <a:rPr lang="ru-RU" sz="2100" b="1" dirty="0" smtClean="0">
                <a:solidFill>
                  <a:srgbClr val="FFFF00"/>
                </a:solidFill>
              </a:rPr>
              <a:t>    Холодной ноябрьской ночью 1942 года Шуру и Витю арестовали</a:t>
            </a:r>
            <a:r>
              <a:rPr lang="ru-RU" sz="2000" b="1" dirty="0" smtClean="0">
                <a:solidFill>
                  <a:srgbClr val="FFFF00"/>
                </a:solidFill>
              </a:rPr>
              <a:t>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41993" name="Прямоугольник 2"/>
          <p:cNvSpPr>
            <a:spLocks noChangeArrowheads="1"/>
          </p:cNvSpPr>
          <p:nvPr/>
        </p:nvSpPr>
        <p:spPr bwMode="auto">
          <a:xfrm>
            <a:off x="857224" y="214290"/>
            <a:ext cx="30394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Шура </a:t>
            </a:r>
            <a:r>
              <a:rPr lang="ru-RU" sz="4000" b="1" dirty="0" err="1" smtClean="0">
                <a:solidFill>
                  <a:srgbClr val="FF0000"/>
                </a:solidFill>
              </a:rPr>
              <a:t>Кобер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1994" name="Прямоугольник 2"/>
          <p:cNvSpPr>
            <a:spLocks noChangeArrowheads="1"/>
          </p:cNvSpPr>
          <p:nvPr/>
        </p:nvSpPr>
        <p:spPr bwMode="auto">
          <a:xfrm>
            <a:off x="4857752" y="214290"/>
            <a:ext cx="36177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Витя Хоменко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928670"/>
            <a:ext cx="3103184" cy="372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1782" y="916018"/>
            <a:ext cx="2964019" cy="373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441282" y="4506858"/>
            <a:ext cx="1204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Погиб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67027" y="4493838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Погиб</a:t>
            </a:r>
            <a:endParaRPr lang="ru-RU" sz="2800" b="1" dirty="0"/>
          </a:p>
        </p:txBody>
      </p:sp>
      <p:pic>
        <p:nvPicPr>
          <p:cNvPr id="41991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786190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3714752"/>
            <a:ext cx="1150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Игорь.28CAA13176574FE\Мои документы\Downloads\Portnova_Zina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81380" y="469033"/>
            <a:ext cx="3883108" cy="5641529"/>
          </a:xfrm>
        </p:spPr>
      </p:pic>
      <p:sp>
        <p:nvSpPr>
          <p:cNvPr id="44035" name="Прямоугольник 8"/>
          <p:cNvSpPr>
            <a:spLocks noChangeArrowheads="1"/>
          </p:cNvSpPr>
          <p:nvPr/>
        </p:nvSpPr>
        <p:spPr bwMode="auto">
          <a:xfrm>
            <a:off x="357158" y="785794"/>
            <a:ext cx="439134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   </a:t>
            </a:r>
            <a:r>
              <a:rPr lang="ru-RU" sz="2000" b="1" dirty="0" smtClean="0">
                <a:solidFill>
                  <a:srgbClr val="FFFF00"/>
                </a:solidFill>
              </a:rPr>
              <a:t>Работая </a:t>
            </a:r>
            <a:r>
              <a:rPr lang="ru-RU" sz="2000" b="1" dirty="0">
                <a:solidFill>
                  <a:srgbClr val="FFFF00"/>
                </a:solidFill>
              </a:rPr>
              <a:t>в немецкой столовой по указанию подполья отравила пищу. Во время разбирательств, желая доказать немцам свою непричастность, съела отравленный суп. Чудом осталась жива. </a:t>
            </a: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          С августа 1943 года Зина - разведчик партизанского отряда.</a:t>
            </a: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          В декабре 1943 года по доносу предателя была арестована. Во время одного из допросов Зина схватила со стола пистолет и в упор выстрелила в гестаповца. 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FFFF00"/>
                </a:solidFill>
              </a:rPr>
              <a:t>Зина </a:t>
            </a:r>
            <a:r>
              <a:rPr lang="ru-RU" sz="2000" b="1" dirty="0">
                <a:solidFill>
                  <a:srgbClr val="FFFF00"/>
                </a:solidFill>
              </a:rPr>
              <a:t>пыталась бежать, но фашисты настигли ее... </a:t>
            </a:r>
          </a:p>
        </p:txBody>
      </p:sp>
      <p:sp>
        <p:nvSpPr>
          <p:cNvPr id="44036" name="Прямоугольник 2"/>
          <p:cNvSpPr>
            <a:spLocks noChangeArrowheads="1"/>
          </p:cNvSpPr>
          <p:nvPr/>
        </p:nvSpPr>
        <p:spPr bwMode="auto">
          <a:xfrm>
            <a:off x="571472" y="115814"/>
            <a:ext cx="381793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Зина </a:t>
            </a:r>
            <a:r>
              <a:rPr lang="ru-RU" sz="4000" b="1" dirty="0" smtClean="0">
                <a:solidFill>
                  <a:srgbClr val="FF0000"/>
                </a:solidFill>
              </a:rPr>
              <a:t>Портнова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5802552"/>
            <a:ext cx="1565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Погибла</a:t>
            </a:r>
            <a:endParaRPr lang="ru-RU" sz="2800" b="1" dirty="0"/>
          </a:p>
        </p:txBody>
      </p:sp>
      <p:pic>
        <p:nvPicPr>
          <p:cNvPr id="7" name="Рисунок 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1380" y="4644853"/>
            <a:ext cx="936104" cy="192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65593" y="404664"/>
            <a:ext cx="3811377" cy="4924068"/>
          </a:xfrm>
          <a:noFill/>
        </p:spPr>
      </p:pic>
      <p:sp>
        <p:nvSpPr>
          <p:cNvPr id="48131" name="Прямоугольник 2"/>
          <p:cNvSpPr>
            <a:spLocks noChangeArrowheads="1"/>
          </p:cNvSpPr>
          <p:nvPr/>
        </p:nvSpPr>
        <p:spPr bwMode="auto">
          <a:xfrm>
            <a:off x="785786" y="214290"/>
            <a:ext cx="3489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dirty="0" err="1">
                <a:solidFill>
                  <a:srgbClr val="FF0000"/>
                </a:solidFill>
              </a:rPr>
              <a:t>Коробко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Вася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8132" name="Прямоугольник 9"/>
          <p:cNvSpPr>
            <a:spLocks noChangeArrowheads="1"/>
          </p:cNvSpPr>
          <p:nvPr/>
        </p:nvSpPr>
        <p:spPr bwMode="auto">
          <a:xfrm>
            <a:off x="428596" y="1000108"/>
            <a:ext cx="403358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         </a:t>
            </a:r>
            <a:r>
              <a:rPr lang="ru-RU" sz="2000" b="1" dirty="0" smtClean="0">
                <a:solidFill>
                  <a:srgbClr val="FFFF00"/>
                </a:solidFill>
              </a:rPr>
              <a:t>Был </a:t>
            </a:r>
            <a:r>
              <a:rPr lang="ru-RU" sz="2000" b="1" dirty="0">
                <a:solidFill>
                  <a:srgbClr val="FFFF00"/>
                </a:solidFill>
              </a:rPr>
              <a:t>разведчиком и связным, а впоследствии - подрывником. </a:t>
            </a: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           Партизаны поручили Васе серьезное дело: стать разведчиком в логове врага. В штабе фашистов он топит печи, колет дрова, а сам присматривается, запоминает, передает партизанам сведения. </a:t>
            </a:r>
          </a:p>
          <a:p>
            <a:pPr algn="just"/>
            <a:r>
              <a:rPr lang="ru-RU" sz="2000" b="1" dirty="0" smtClean="0">
                <a:solidFill>
                  <a:srgbClr val="FFFF00"/>
                </a:solidFill>
              </a:rPr>
              <a:t>          Пустил </a:t>
            </a:r>
            <a:r>
              <a:rPr lang="ru-RU" sz="2000" b="1" dirty="0">
                <a:solidFill>
                  <a:srgbClr val="FFFF00"/>
                </a:solidFill>
              </a:rPr>
              <a:t>под откос </a:t>
            </a:r>
            <a:r>
              <a:rPr lang="ru-RU" sz="2000" b="1" dirty="0" smtClean="0">
                <a:solidFill>
                  <a:srgbClr val="FFFF00"/>
                </a:solidFill>
              </a:rPr>
              <a:t>16 </a:t>
            </a:r>
            <a:r>
              <a:rPr lang="ru-RU" sz="2000" b="1" dirty="0">
                <a:solidFill>
                  <a:srgbClr val="FFFF00"/>
                </a:solidFill>
              </a:rPr>
              <a:t>эшелонов с гитлеровскими солдатами и военной техникой, вывел из строя </a:t>
            </a:r>
            <a:r>
              <a:rPr lang="ru-RU" sz="2000" b="1" dirty="0" smtClean="0">
                <a:solidFill>
                  <a:srgbClr val="FFFF00"/>
                </a:solidFill>
              </a:rPr>
              <a:t>10 </a:t>
            </a:r>
            <a:r>
              <a:rPr lang="ru-RU" sz="2000" b="1" dirty="0">
                <a:solidFill>
                  <a:srgbClr val="FFFF00"/>
                </a:solidFill>
              </a:rPr>
              <a:t>паровозов, уничтожил лично около 400 гитлеровцев</a:t>
            </a:r>
            <a:r>
              <a:rPr lang="ru-RU" sz="2000" b="1" dirty="0" smtClean="0">
                <a:solidFill>
                  <a:srgbClr val="FFFF00"/>
                </a:solidFill>
              </a:rPr>
              <a:t>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48133" name="Picture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01432" y="4714884"/>
            <a:ext cx="808252" cy="166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1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7250" y="4714884"/>
            <a:ext cx="1193775" cy="157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Рисунок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8820" y="4714884"/>
            <a:ext cx="918151" cy="159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857760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857356" y="6000768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Погиб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68528" y="500063"/>
            <a:ext cx="3906837" cy="4786312"/>
          </a:xfrm>
          <a:noFill/>
        </p:spPr>
      </p:pic>
      <p:sp>
        <p:nvSpPr>
          <p:cNvPr id="50179" name="Прямоугольник 7"/>
          <p:cNvSpPr>
            <a:spLocks noChangeArrowheads="1"/>
          </p:cNvSpPr>
          <p:nvPr/>
        </p:nvSpPr>
        <p:spPr bwMode="auto">
          <a:xfrm>
            <a:off x="466224" y="1424922"/>
            <a:ext cx="4502304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100" dirty="0" smtClean="0"/>
              <a:t>          </a:t>
            </a:r>
            <a:r>
              <a:rPr lang="ru-RU" sz="2100" b="1" dirty="0" smtClean="0">
                <a:solidFill>
                  <a:srgbClr val="FFFF00"/>
                </a:solidFill>
              </a:rPr>
              <a:t>Вступила </a:t>
            </a:r>
            <a:r>
              <a:rPr lang="ru-RU" sz="2100" b="1" dirty="0">
                <a:solidFill>
                  <a:srgbClr val="FFFF00"/>
                </a:solidFill>
              </a:rPr>
              <a:t>в подпольную партизанскую бригаду разведчицей. </a:t>
            </a:r>
            <a:endParaRPr lang="ru-RU" sz="21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100" b="1" dirty="0" smtClean="0">
                <a:solidFill>
                  <a:srgbClr val="FFFF00"/>
                </a:solidFill>
              </a:rPr>
              <a:t>          Переодевшись </a:t>
            </a:r>
            <a:r>
              <a:rPr lang="ru-RU" sz="2100" b="1" dirty="0">
                <a:solidFill>
                  <a:srgbClr val="FFFF00"/>
                </a:solidFill>
              </a:rPr>
              <a:t>мальчишкой-нищим, собирала по деревням сведения: где штаб фашистов, как он охраняется, сколько пулеметов. </a:t>
            </a:r>
          </a:p>
          <a:p>
            <a:pPr algn="ctr"/>
            <a:r>
              <a:rPr lang="ru-RU" sz="2100" b="1" dirty="0" smtClean="0">
                <a:solidFill>
                  <a:srgbClr val="FFFF00"/>
                </a:solidFill>
              </a:rPr>
              <a:t>           В конце одного тяжелого </a:t>
            </a:r>
            <a:r>
              <a:rPr lang="ru-RU" sz="2100" b="1" dirty="0">
                <a:solidFill>
                  <a:srgbClr val="FFFF00"/>
                </a:solidFill>
              </a:rPr>
              <a:t>перехода партизаны вынуждены были принять бой с </a:t>
            </a:r>
            <a:r>
              <a:rPr lang="ru-RU" sz="2100" b="1" dirty="0" smtClean="0">
                <a:solidFill>
                  <a:srgbClr val="FFFF00"/>
                </a:solidFill>
              </a:rPr>
              <a:t>фашистами. Этот бой стал последним для Юты</a:t>
            </a:r>
            <a:r>
              <a:rPr lang="ru-RU" sz="2000" b="1" dirty="0" smtClean="0">
                <a:solidFill>
                  <a:srgbClr val="FFFF00"/>
                </a:solidFill>
              </a:rPr>
              <a:t>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50180" name="Прямоугольник 2"/>
          <p:cNvSpPr>
            <a:spLocks noChangeArrowheads="1"/>
          </p:cNvSpPr>
          <p:nvPr/>
        </p:nvSpPr>
        <p:spPr bwMode="auto">
          <a:xfrm>
            <a:off x="317076" y="500063"/>
            <a:ext cx="48006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Юта </a:t>
            </a:r>
            <a:r>
              <a:rPr lang="ru-RU" sz="4000" b="1" dirty="0" err="1" smtClean="0">
                <a:solidFill>
                  <a:srgbClr val="FF0000"/>
                </a:solidFill>
              </a:rPr>
              <a:t>Бондаровская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0181" name="Рисунок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8925" y="4806961"/>
            <a:ext cx="10080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5072074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34597" y="5422445"/>
            <a:ext cx="1565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Погибла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53025" y="714375"/>
            <a:ext cx="3990975" cy="3786188"/>
          </a:xfrm>
        </p:spPr>
      </p:pic>
      <p:sp>
        <p:nvSpPr>
          <p:cNvPr id="52227" name="Прямоугольник 5"/>
          <p:cNvSpPr>
            <a:spLocks noChangeArrowheads="1"/>
          </p:cNvSpPr>
          <p:nvPr/>
        </p:nvSpPr>
        <p:spPr bwMode="auto">
          <a:xfrm>
            <a:off x="467544" y="1340768"/>
            <a:ext cx="424733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FF00"/>
                </a:solidFill>
              </a:rPr>
              <a:t>          В </a:t>
            </a:r>
            <a:r>
              <a:rPr lang="ru-RU" sz="2000" b="1" dirty="0">
                <a:solidFill>
                  <a:srgbClr val="FFFF00"/>
                </a:solidFill>
              </a:rPr>
              <a:t>августе 1943 г. Лара наравне со взрослыми принимает участие в подрыве одного из мостов через реку </a:t>
            </a:r>
            <a:r>
              <a:rPr lang="ru-RU" sz="2000" b="1" dirty="0" smtClean="0">
                <a:solidFill>
                  <a:srgbClr val="FFFF00"/>
                </a:solidFill>
              </a:rPr>
              <a:t>Дрисса. </a:t>
            </a:r>
            <a:endParaRPr lang="ru-RU" sz="2000" b="1" dirty="0">
              <a:solidFill>
                <a:srgbClr val="FFFF00"/>
              </a:solidFill>
            </a:endParaRP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          В начале ноября 1943 </a:t>
            </a:r>
            <a:r>
              <a:rPr lang="ru-RU" sz="2000" b="1" dirty="0" smtClean="0">
                <a:solidFill>
                  <a:srgbClr val="FFFF00"/>
                </a:solidFill>
              </a:rPr>
              <a:t>года Лару арестовали. </a:t>
            </a:r>
            <a:r>
              <a:rPr lang="ru-RU" sz="2000" b="1" dirty="0">
                <a:solidFill>
                  <a:srgbClr val="FFFF00"/>
                </a:solidFill>
              </a:rPr>
              <a:t>В пальто у Лары была ручная осколочная граната, которой она решила </a:t>
            </a:r>
            <a:r>
              <a:rPr lang="ru-RU" sz="2000" b="1" dirty="0" smtClean="0">
                <a:solidFill>
                  <a:srgbClr val="FFFF00"/>
                </a:solidFill>
              </a:rPr>
              <a:t>воспользоваться. Однако </a:t>
            </a:r>
            <a:r>
              <a:rPr lang="ru-RU" sz="2000" b="1" dirty="0">
                <a:solidFill>
                  <a:srgbClr val="FFFF00"/>
                </a:solidFill>
              </a:rPr>
              <a:t>брошенная девушкой в патрульных граната по непонятной причине не взорвалась</a:t>
            </a:r>
            <a:r>
              <a:rPr lang="ru-RU" sz="2000" b="1" dirty="0" smtClean="0">
                <a:solidFill>
                  <a:srgbClr val="FFFF00"/>
                </a:solidFill>
              </a:rPr>
              <a:t>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52228" name="Рисунок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4357694"/>
            <a:ext cx="1008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4714884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Прямоугольник 2"/>
          <p:cNvSpPr>
            <a:spLocks noChangeArrowheads="1"/>
          </p:cNvSpPr>
          <p:nvPr/>
        </p:nvSpPr>
        <p:spPr bwMode="auto">
          <a:xfrm>
            <a:off x="571472" y="428604"/>
            <a:ext cx="39385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Лара </a:t>
            </a:r>
            <a:r>
              <a:rPr lang="ru-RU" sz="4000" b="1" dirty="0" err="1" smtClean="0">
                <a:solidFill>
                  <a:srgbClr val="FF0000"/>
                </a:solidFill>
              </a:rPr>
              <a:t>Михеенко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5715016"/>
            <a:ext cx="1565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Погибла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http://t3.gstatic.com/images?q=tbn:ANd9GcQBK3TuCzmM6KA_XXOXWi7-MPIorAMubhbfBm5blPS2v5M_zng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692696"/>
            <a:ext cx="436056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Прямоугольник 5"/>
          <p:cNvSpPr>
            <a:spLocks noChangeArrowheads="1"/>
          </p:cNvSpPr>
          <p:nvPr/>
        </p:nvSpPr>
        <p:spPr bwMode="auto">
          <a:xfrm>
            <a:off x="323528" y="980728"/>
            <a:ext cx="424847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         </a:t>
            </a:r>
            <a:r>
              <a:rPr lang="ru-RU" sz="2000" b="1" dirty="0" smtClean="0">
                <a:solidFill>
                  <a:srgbClr val="FFFF00"/>
                </a:solidFill>
              </a:rPr>
              <a:t>С </a:t>
            </a:r>
            <a:r>
              <a:rPr lang="ru-RU" sz="2000" b="1" dirty="0">
                <a:solidFill>
                  <a:srgbClr val="FFFF00"/>
                </a:solidFill>
              </a:rPr>
              <a:t>первых дней войны Саша ушел в леса и в одиночку нападал на </a:t>
            </a:r>
            <a:r>
              <a:rPr lang="ru-RU" sz="2000" b="1" dirty="0" smtClean="0">
                <a:solidFill>
                  <a:srgbClr val="FFFF00"/>
                </a:solidFill>
              </a:rPr>
              <a:t>гитлеровцев, но вскоре присоединился к партизанскому отряду. </a:t>
            </a:r>
            <a:endParaRPr lang="ru-RU" sz="2000" b="1" dirty="0">
              <a:solidFill>
                <a:srgbClr val="FFFF00"/>
              </a:solidFill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          Когда однажды отряд попал в окружение, </a:t>
            </a:r>
            <a:r>
              <a:rPr lang="ru-RU" sz="2000" b="1" dirty="0" smtClean="0">
                <a:solidFill>
                  <a:srgbClr val="FFFF00"/>
                </a:solidFill>
              </a:rPr>
              <a:t>отряд </a:t>
            </a:r>
            <a:r>
              <a:rPr lang="ru-RU" sz="2000" b="1" dirty="0">
                <a:solidFill>
                  <a:srgbClr val="FFFF00"/>
                </a:solidFill>
              </a:rPr>
              <a:t>прорвался, но группа заслона погибла. Последним в живых оставался Саша. Он, позволив фашистам сомкнуть вокруг себя кольцо, выхватил гранату и подорвал себя и нескольких немцев</a:t>
            </a:r>
            <a:r>
              <a:rPr lang="ru-RU" sz="2000" b="1" dirty="0" smtClean="0">
                <a:solidFill>
                  <a:srgbClr val="FFFF00"/>
                </a:solidFill>
              </a:rPr>
              <a:t>.        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54276" name="Прямоугольник 2"/>
          <p:cNvSpPr>
            <a:spLocks noChangeArrowheads="1"/>
          </p:cNvSpPr>
          <p:nvPr/>
        </p:nvSpPr>
        <p:spPr bwMode="auto">
          <a:xfrm>
            <a:off x="285720" y="214290"/>
            <a:ext cx="4262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Саша </a:t>
            </a:r>
            <a:r>
              <a:rPr lang="ru-RU" sz="4000" b="1" dirty="0" smtClean="0">
                <a:solidFill>
                  <a:srgbClr val="FF0000"/>
                </a:solidFill>
              </a:rPr>
              <a:t>Бородулин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4277" name="Picture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8158" y="4127649"/>
            <a:ext cx="9779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1720" y="5206661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Погиб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4283968" y="2852936"/>
            <a:ext cx="4572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Нет героев от рожденья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Они рождаются в боях.</a:t>
            </a:r>
          </a:p>
          <a:p>
            <a:pPr algn="r"/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i="1" dirty="0">
                <a:solidFill>
                  <a:srgbClr val="FFFF00"/>
                </a:solidFill>
              </a:rPr>
              <a:t>А. Твардовский</a:t>
            </a:r>
          </a:p>
        </p:txBody>
      </p:sp>
      <p:pic>
        <p:nvPicPr>
          <p:cNvPr id="6" name="Picture 5" descr="http://ts1.mm.bing.net/th?id=H.4925873121853660&amp;pid=1.7&amp;w=204&amp;h=146&amp;c=7&amp;rs=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206" y="3382526"/>
            <a:ext cx="43211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1428736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…Нам в сорок третьем выдали медали,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 И только в сорок пятом — паспорта…</a:t>
            </a:r>
          </a:p>
          <a:p>
            <a:pPr algn="r"/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b="1" i="1" dirty="0" smtClean="0">
                <a:solidFill>
                  <a:srgbClr val="FFFF00"/>
                </a:solidFill>
              </a:rPr>
              <a:t>Ю. Воронов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Documents and Settings\Игорь.28CAA13176574FE\Мои документы\Downloads\Владимир_Казначеев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57922" y="500062"/>
            <a:ext cx="3286125" cy="4965700"/>
          </a:xfrm>
        </p:spPr>
      </p:pic>
      <p:sp>
        <p:nvSpPr>
          <p:cNvPr id="58371" name="Прямоугольник 2"/>
          <p:cNvSpPr>
            <a:spLocks noChangeArrowheads="1"/>
          </p:cNvSpPr>
          <p:nvPr/>
        </p:nvSpPr>
        <p:spPr bwMode="auto">
          <a:xfrm>
            <a:off x="357158" y="214290"/>
            <a:ext cx="4479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Володя </a:t>
            </a:r>
            <a:r>
              <a:rPr lang="ru-RU" sz="4000" b="1" dirty="0" smtClean="0">
                <a:solidFill>
                  <a:srgbClr val="FF0000"/>
                </a:solidFill>
              </a:rPr>
              <a:t>Казначеев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8373" name="Рисунок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6696" y="4714884"/>
            <a:ext cx="1008063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08" y="5043510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Прямоугольник 10"/>
          <p:cNvSpPr>
            <a:spLocks noChangeArrowheads="1"/>
          </p:cNvSpPr>
          <p:nvPr/>
        </p:nvSpPr>
        <p:spPr bwMode="auto">
          <a:xfrm>
            <a:off x="517315" y="1136253"/>
            <a:ext cx="4534223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          </a:t>
            </a:r>
            <a:r>
              <a:rPr lang="ru-RU" sz="2100" b="1" dirty="0">
                <a:solidFill>
                  <a:srgbClr val="FFFF00"/>
                </a:solidFill>
              </a:rPr>
              <a:t>С первых дней войны Володя был зачислен в группу подрывников - минеров партизанского соединения. При его участии было пущено под откос 15 вражеских эшелонов с военной техникой и солдатами.</a:t>
            </a:r>
          </a:p>
          <a:p>
            <a:pPr algn="ctr"/>
            <a:r>
              <a:rPr lang="ru-RU" sz="2100" b="1" dirty="0">
                <a:solidFill>
                  <a:srgbClr val="FFFF00"/>
                </a:solidFill>
              </a:rPr>
              <a:t>          Один раз на волосок от смерти прошёл и Володя: выпущенная заметившим его охранником пуля попала в руку. 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8382" y="4714884"/>
            <a:ext cx="1008062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79063" y="4829572"/>
            <a:ext cx="241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Остался жив!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88675" y="634888"/>
            <a:ext cx="4417635" cy="480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Прямоугольник 2"/>
          <p:cNvSpPr>
            <a:spLocks noChangeArrowheads="1"/>
          </p:cNvSpPr>
          <p:nvPr/>
        </p:nvSpPr>
        <p:spPr bwMode="auto">
          <a:xfrm>
            <a:off x="500034" y="214290"/>
            <a:ext cx="4025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Надя </a:t>
            </a:r>
            <a:r>
              <a:rPr lang="ru-RU" sz="4000" b="1" dirty="0" smtClean="0">
                <a:solidFill>
                  <a:srgbClr val="FF0000"/>
                </a:solidFill>
              </a:rPr>
              <a:t>Богданова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0420" name="Прямоугольник 5"/>
          <p:cNvSpPr>
            <a:spLocks noChangeArrowheads="1"/>
          </p:cNvSpPr>
          <p:nvPr/>
        </p:nvSpPr>
        <p:spPr bwMode="auto">
          <a:xfrm>
            <a:off x="468313" y="981075"/>
            <a:ext cx="417512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FF00"/>
                </a:solidFill>
              </a:rPr>
              <a:t>  </a:t>
            </a:r>
            <a:r>
              <a:rPr lang="ru-RU" sz="2000" b="1" dirty="0" smtClean="0">
                <a:solidFill>
                  <a:srgbClr val="FFFF00"/>
                </a:solidFill>
              </a:rPr>
              <a:t>          </a:t>
            </a:r>
            <a:r>
              <a:rPr lang="ru-RU" sz="2000" b="1" dirty="0">
                <a:solidFill>
                  <a:srgbClr val="FFFF00"/>
                </a:solidFill>
              </a:rPr>
              <a:t>С началом войны она стала разведчицей в партизанском </a:t>
            </a:r>
            <a:r>
              <a:rPr lang="ru-RU" sz="2000" b="1" dirty="0" smtClean="0">
                <a:solidFill>
                  <a:srgbClr val="FFFF00"/>
                </a:solidFill>
              </a:rPr>
              <a:t>ей </a:t>
            </a:r>
            <a:r>
              <a:rPr lang="ru-RU" sz="2000" b="1" dirty="0">
                <a:solidFill>
                  <a:srgbClr val="FFFF00"/>
                </a:solidFill>
              </a:rPr>
              <a:t>не было ещё и десяти лет. Прикидываясь нищенкой, она бродила среди фашистов, все подмечая и запоминая, и приносила в отряд ценнейшие сведения. </a:t>
            </a: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             Её дважды казнили гитлеровцы, и боевые друзья долгие годы считали Надю погибшей. </a:t>
            </a:r>
            <a:r>
              <a:rPr lang="ru-RU" sz="2000" b="1" dirty="0" smtClean="0">
                <a:solidFill>
                  <a:srgbClr val="FFFF00"/>
                </a:solidFill>
              </a:rPr>
              <a:t>И даже памятник ей поставили!</a:t>
            </a:r>
          </a:p>
          <a:p>
            <a:pPr algn="just"/>
            <a:r>
              <a:rPr lang="ru-RU" sz="2000" b="1" dirty="0" smtClean="0">
                <a:solidFill>
                  <a:srgbClr val="FFFF00"/>
                </a:solidFill>
              </a:rPr>
              <a:t>             И только через 15 лет после войны друзья узнали, что их Надя жива!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2287" y="4439004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3380" y="4453460"/>
            <a:ext cx="9779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4414" y="6072206"/>
            <a:ext cx="2854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Осталась жива!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6990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8801" y="188640"/>
            <a:ext cx="8660917" cy="631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611560" y="404664"/>
            <a:ext cx="7056784" cy="3600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</a:rPr>
              <a:t>Не щадя себя в огне войны,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</a:rPr>
              <a:t>Не жалея сил во имя Родины,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</a:rPr>
              <a:t>Дети героической страны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</a:rPr>
              <a:t>Были настоящими героями!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0" normalizeH="0" baseline="0" noProof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1" u="none" strike="noStrike" kern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</a:rPr>
              <a:t>				Роберт Рождественский</a:t>
            </a:r>
            <a:endParaRPr kumimoji="0" lang="ru-RU" sz="2000" b="1" i="1" u="none" strike="noStrike" kern="0" normalizeH="0" baseline="0" noProof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000" b="1" i="1" u="none" strike="noStrike" kern="0" normalizeH="0" baseline="0" noProof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1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2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140" y="2276872"/>
            <a:ext cx="82478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         </a:t>
            </a:r>
            <a:r>
              <a:rPr lang="ru-RU" sz="2800" b="1" dirty="0" smtClean="0">
                <a:solidFill>
                  <a:srgbClr val="FFFF00"/>
                </a:solidFill>
              </a:rPr>
              <a:t>…Этим историям нет конца. И строки эти, рвущие душу, не нужно скрывать от сегодняшних детей, оберегая их от потрясений.    Имена героев нужно свято чтить, испытывая благодарность за безмятежное детство сегодняшних дней. </a:t>
            </a:r>
          </a:p>
          <a:p>
            <a:pPr algn="just"/>
            <a:endParaRPr lang="ru-RU" sz="2400" b="1" dirty="0" smtClean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140" y="764704"/>
            <a:ext cx="8518422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i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Знаем!   Помним!   Гордимся!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67544" y="188640"/>
            <a:ext cx="79089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ВЕЧНАЯ ПАМЯТЬ ГЕРОЯМ!!!</a:t>
            </a:r>
          </a:p>
        </p:txBody>
      </p:sp>
      <p:pic>
        <p:nvPicPr>
          <p:cNvPr id="1026" name="Picture 2" descr="C:\Users\1\Desktop\sdnempobe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981024"/>
            <a:ext cx="8640118" cy="540030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924944"/>
            <a:ext cx="76435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СПАСИБО ЗА ВНИМАНИЕ</a:t>
            </a:r>
            <a:endParaRPr lang="ru-RU" sz="44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857224" y="2000240"/>
            <a:ext cx="78912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      </a:t>
            </a:r>
            <a:r>
              <a:rPr lang="ru-RU" sz="2800" b="1" dirty="0">
                <a:solidFill>
                  <a:srgbClr val="FFFF00"/>
                </a:solidFill>
              </a:rPr>
              <a:t>Памяти </a:t>
            </a:r>
            <a:r>
              <a:rPr lang="ru-RU" sz="2800" b="1" dirty="0" smtClean="0">
                <a:solidFill>
                  <a:srgbClr val="FFFF00"/>
                </a:solidFill>
              </a:rPr>
              <a:t>юных - </a:t>
            </a:r>
            <a:r>
              <a:rPr lang="ru-RU" sz="2800" b="1" dirty="0">
                <a:solidFill>
                  <a:srgbClr val="FFFF00"/>
                </a:solidFill>
              </a:rPr>
              <a:t>мальчиков и девочек всех стран, тех, </a:t>
            </a:r>
            <a:r>
              <a:rPr lang="ru-RU" sz="2800" b="1" dirty="0" smtClean="0">
                <a:solidFill>
                  <a:srgbClr val="FFFF00"/>
                </a:solidFill>
              </a:rPr>
              <a:t>кто </a:t>
            </a:r>
            <a:r>
              <a:rPr lang="ru-RU" sz="2800" b="1" dirty="0">
                <a:solidFill>
                  <a:srgbClr val="FFFF00"/>
                </a:solidFill>
              </a:rPr>
              <a:t>боролся и умирал за свободу, равенство и счастье </a:t>
            </a:r>
            <a:r>
              <a:rPr lang="ru-RU" sz="2800" b="1" dirty="0" smtClean="0">
                <a:solidFill>
                  <a:srgbClr val="FFFF00"/>
                </a:solidFill>
              </a:rPr>
              <a:t>людей.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97483" y="126475"/>
            <a:ext cx="8820472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8 февраля </a:t>
            </a:r>
          </a:p>
          <a:p>
            <a:pPr algn="ctr"/>
            <a:r>
              <a:rPr lang="ru-RU" sz="4600" b="1" dirty="0">
                <a:solidFill>
                  <a:srgbClr val="FFFF00"/>
                </a:solidFill>
              </a:rPr>
              <a:t>День юного героя-антифашиста</a:t>
            </a:r>
          </a:p>
        </p:txBody>
      </p:sp>
      <p:pic>
        <p:nvPicPr>
          <p:cNvPr id="11268" name="Рисунок 8" descr="C:\Documents and Settings\iddqd\My documents\Мои рисунки\pion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4293096"/>
            <a:ext cx="7929618" cy="177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"/>
          <p:cNvSpPr>
            <a:spLocks noChangeArrowheads="1"/>
          </p:cNvSpPr>
          <p:nvPr/>
        </p:nvSpPr>
        <p:spPr bwMode="auto">
          <a:xfrm>
            <a:off x="857224" y="908720"/>
            <a:ext cx="764386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за годом заря над землёю вставала,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Поднималась Россия, забыв о былом,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любовью мальчишек своих баловала,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могла, согревала на сердце своём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вдруг сорок первый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3643314"/>
            <a:ext cx="66437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FFFF00"/>
                </a:solidFill>
              </a:rPr>
              <a:t>Это страшное слово</a:t>
            </a:r>
            <a:r>
              <a:rPr lang="ru-RU" sz="4000" dirty="0" smtClean="0">
                <a:solidFill>
                  <a:srgbClr val="FFFF00"/>
                </a:solidFill>
              </a:rPr>
              <a:t>: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accent6"/>
                </a:solidFill>
              </a:rPr>
              <a:t> </a:t>
            </a:r>
            <a:endParaRPr lang="ru-RU" sz="2400" dirty="0">
              <a:solidFill>
                <a:schemeClr val="accent6"/>
              </a:solidFill>
            </a:endParaRPr>
          </a:p>
          <a:p>
            <a:pPr algn="ctr">
              <a:defRPr/>
            </a:pPr>
            <a:r>
              <a:rPr lang="ru-RU" sz="8000" b="1" dirty="0">
                <a:solidFill>
                  <a:srgbClr val="FF0000"/>
                </a:solidFill>
              </a:rPr>
              <a:t>«ВОЙНА!»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4442" y="1268760"/>
            <a:ext cx="60787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         В те суровые первые военные дни любимый писатель советских ребят А.П.Гайдар обратился к ним со словами: 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«Страна о вас всегда заботилась, она вас воспитывала, учила, ласкала… Пришло время и вам - не словами, а делом показать, как вы её цените, бережёте и любите». 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9023" y="2348880"/>
            <a:ext cx="227489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49240" y="80238"/>
            <a:ext cx="86439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</a:rPr>
              <a:t>Всё для фронта, всё для ПОБЕДЫ!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472" y="788965"/>
            <a:ext cx="3830508" cy="2915858"/>
          </a:xfrm>
          <a:noFill/>
        </p:spPr>
      </p:pic>
      <p:pic>
        <p:nvPicPr>
          <p:cNvPr id="17411" name="Picture 7" descr="P10206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88024" y="788965"/>
            <a:ext cx="3960441" cy="2915858"/>
          </a:xfrm>
          <a:noFill/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2357422" y="142852"/>
            <a:ext cx="4464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>ДЕТИ ВОЙНЫ</a:t>
            </a: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9239" y="3704823"/>
            <a:ext cx="3959226" cy="271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Прямоугольник 10"/>
          <p:cNvSpPr>
            <a:spLocks noChangeArrowheads="1"/>
          </p:cNvSpPr>
          <p:nvPr/>
        </p:nvSpPr>
        <p:spPr bwMode="auto">
          <a:xfrm>
            <a:off x="88396" y="3746386"/>
            <a:ext cx="47149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FF00"/>
                </a:solidFill>
              </a:rPr>
              <a:t>Отложив </a:t>
            </a:r>
            <a:r>
              <a:rPr lang="ru-RU" sz="2400" b="1" dirty="0">
                <a:solidFill>
                  <a:srgbClr val="FFFF00"/>
                </a:solidFill>
              </a:rPr>
              <a:t>недочитанные книжки и школьные учебники, юные патриоты неутомимо работали в цехах заводов и на колхозных полях, вдохновляемые одной мыслью: </a:t>
            </a:r>
            <a:r>
              <a:rPr lang="ru-RU" sz="2400" b="1" dirty="0" smtClean="0">
                <a:solidFill>
                  <a:srgbClr val="FFFF00"/>
                </a:solidFill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ru-RU" sz="2400" b="1" dirty="0">
                <a:solidFill>
                  <a:srgbClr val="FF0000"/>
                </a:solidFill>
              </a:rPr>
              <a:t>Всё – для фронта,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                      всё </a:t>
            </a:r>
            <a:r>
              <a:rPr lang="ru-RU" sz="2400" b="1" dirty="0">
                <a:solidFill>
                  <a:srgbClr val="FF0000"/>
                </a:solidFill>
              </a:rPr>
              <a:t>– для победы».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371" y="1163882"/>
            <a:ext cx="9112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9366" y="1210981"/>
            <a:ext cx="1008062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0405" y="1129656"/>
            <a:ext cx="10795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3536" y="1163882"/>
            <a:ext cx="936625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10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995" y="3903506"/>
            <a:ext cx="1048003" cy="187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11"/>
          <p:cNvSpPr txBox="1">
            <a:spLocks noChangeArrowheads="1"/>
          </p:cNvSpPr>
          <p:nvPr/>
        </p:nvSpPr>
        <p:spPr bwMode="auto">
          <a:xfrm>
            <a:off x="417983" y="5636438"/>
            <a:ext cx="122396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FFFF00"/>
                </a:solidFill>
              </a:rPr>
              <a:t>Медаль «Партизану Отечественной Войны </a:t>
            </a:r>
          </a:p>
          <a:p>
            <a:pPr algn="ctr"/>
            <a:r>
              <a:rPr lang="ru-RU" sz="1400" b="1" dirty="0">
                <a:solidFill>
                  <a:srgbClr val="FFFF00"/>
                </a:solidFill>
              </a:rPr>
              <a:t>2 степени»</a:t>
            </a:r>
          </a:p>
        </p:txBody>
      </p:sp>
      <p:sp>
        <p:nvSpPr>
          <p:cNvPr id="21512" name="TextBox 12"/>
          <p:cNvSpPr txBox="1">
            <a:spLocks noChangeArrowheads="1"/>
          </p:cNvSpPr>
          <p:nvPr/>
        </p:nvSpPr>
        <p:spPr bwMode="auto">
          <a:xfrm>
            <a:off x="4786314" y="3141747"/>
            <a:ext cx="10001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Медаль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«За отвагу»</a:t>
            </a:r>
          </a:p>
        </p:txBody>
      </p:sp>
      <p:pic>
        <p:nvPicPr>
          <p:cNvPr id="21513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0260" y="4436833"/>
            <a:ext cx="1296987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4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7149" y="4368571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5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3954" y="1136810"/>
            <a:ext cx="1101725" cy="201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8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6136" y="1163882"/>
            <a:ext cx="9429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TextBox 20"/>
          <p:cNvSpPr txBox="1">
            <a:spLocks noChangeArrowheads="1"/>
          </p:cNvSpPr>
          <p:nvPr/>
        </p:nvSpPr>
        <p:spPr bwMode="auto">
          <a:xfrm>
            <a:off x="3214678" y="3184342"/>
            <a:ext cx="15001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Орден Боевого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Красного знамени</a:t>
            </a:r>
          </a:p>
        </p:txBody>
      </p:sp>
      <p:pic>
        <p:nvPicPr>
          <p:cNvPr id="21518" name="Picture 16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9576" y="4249276"/>
            <a:ext cx="158432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285728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</a:rPr>
              <a:t>Награды Великой Отечественной Войны</a:t>
            </a:r>
          </a:p>
        </p:txBody>
      </p:sp>
      <p:sp>
        <p:nvSpPr>
          <p:cNvPr id="21520" name="TextBox 11"/>
          <p:cNvSpPr txBox="1">
            <a:spLocks noChangeArrowheads="1"/>
          </p:cNvSpPr>
          <p:nvPr/>
        </p:nvSpPr>
        <p:spPr bwMode="auto">
          <a:xfrm>
            <a:off x="7291447" y="3142912"/>
            <a:ext cx="16430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</a:rPr>
              <a:t>Медаль «Партизану Отечественной Войны 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</a:rPr>
              <a:t>1 степени»</a:t>
            </a:r>
          </a:p>
        </p:txBody>
      </p:sp>
      <p:sp>
        <p:nvSpPr>
          <p:cNvPr id="21521" name="TextBox 20"/>
          <p:cNvSpPr txBox="1">
            <a:spLocks noChangeArrowheads="1"/>
          </p:cNvSpPr>
          <p:nvPr/>
        </p:nvSpPr>
        <p:spPr bwMode="auto">
          <a:xfrm>
            <a:off x="2105101" y="3288541"/>
            <a:ext cx="11095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Орден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Ленина</a:t>
            </a:r>
          </a:p>
        </p:txBody>
      </p:sp>
      <p:sp>
        <p:nvSpPr>
          <p:cNvPr id="21522" name="TextBox 20"/>
          <p:cNvSpPr txBox="1">
            <a:spLocks noChangeArrowheads="1"/>
          </p:cNvSpPr>
          <p:nvPr/>
        </p:nvSpPr>
        <p:spPr bwMode="auto">
          <a:xfrm>
            <a:off x="3742542" y="5879088"/>
            <a:ext cx="16589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</a:rPr>
              <a:t>Орден 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</a:rPr>
              <a:t>Красной звезды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1877" y="3337113"/>
            <a:ext cx="14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Звезда героя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5544951" y="5876468"/>
            <a:ext cx="16962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</a:rPr>
              <a:t>Орден </a:t>
            </a:r>
          </a:p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Отечественной</a:t>
            </a:r>
          </a:p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Войны 1 степе</a:t>
            </a:r>
            <a:r>
              <a:rPr lang="ru-RU" sz="1200" b="1" dirty="0" smtClean="0">
                <a:solidFill>
                  <a:srgbClr val="FFFF00"/>
                </a:solidFill>
              </a:rPr>
              <a:t>ни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6164272" y="3223318"/>
            <a:ext cx="10810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</a:rPr>
              <a:t>Медаль 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</a:rPr>
              <a:t>«За </a:t>
            </a:r>
            <a:r>
              <a:rPr lang="ru-RU" sz="1600" b="1" dirty="0" smtClean="0">
                <a:solidFill>
                  <a:srgbClr val="FFFF00"/>
                </a:solidFill>
              </a:rPr>
              <a:t>боевые заслуги</a:t>
            </a:r>
            <a:r>
              <a:rPr lang="ru-RU" sz="1200" b="1" dirty="0" smtClean="0">
                <a:solidFill>
                  <a:srgbClr val="FFFF00"/>
                </a:solidFill>
              </a:rPr>
              <a:t>»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7467128" y="5922634"/>
            <a:ext cx="156324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FFFF00"/>
                </a:solidFill>
              </a:rPr>
              <a:t>Орден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Отечественной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Войны 2 степени</a:t>
            </a:r>
            <a:endParaRPr lang="ru-RU" sz="1400" b="1" dirty="0">
              <a:solidFill>
                <a:srgbClr val="FFFF00"/>
              </a:solidFill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4319" y="3934872"/>
            <a:ext cx="12241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2014319" y="5712756"/>
            <a:ext cx="12239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</a:rPr>
              <a:t>Медаль 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</a:rPr>
              <a:t>«За </a:t>
            </a:r>
            <a:r>
              <a:rPr lang="ru-RU" sz="1600" b="1" dirty="0" smtClean="0">
                <a:solidFill>
                  <a:srgbClr val="FFFF00"/>
                </a:solidFill>
              </a:rPr>
              <a:t>оборону Ленинграда»</a:t>
            </a:r>
            <a:endParaRPr lang="ru-RU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571472" y="1199815"/>
            <a:ext cx="2214562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FFFF00"/>
                </a:solidFill>
              </a:rPr>
              <a:t>Аксён</a:t>
            </a:r>
            <a:r>
              <a:rPr lang="ru-RU" b="1" dirty="0">
                <a:solidFill>
                  <a:srgbClr val="FFFF00"/>
                </a:solidFill>
              </a:rPr>
              <a:t> Тимонин</a:t>
            </a:r>
          </a:p>
          <a:p>
            <a:r>
              <a:rPr lang="ru-RU" b="1" dirty="0">
                <a:solidFill>
                  <a:srgbClr val="FFFF00"/>
                </a:solidFill>
              </a:rPr>
              <a:t>Алёша Кузнецов</a:t>
            </a:r>
          </a:p>
          <a:p>
            <a:r>
              <a:rPr lang="ru-RU" b="1" dirty="0">
                <a:solidFill>
                  <a:srgbClr val="FFFF00"/>
                </a:solidFill>
              </a:rPr>
              <a:t>Альберт </a:t>
            </a:r>
            <a:r>
              <a:rPr lang="ru-RU" b="1" dirty="0" err="1">
                <a:solidFill>
                  <a:srgbClr val="FFFF00"/>
                </a:solidFill>
              </a:rPr>
              <a:t>Купша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Аркадий </a:t>
            </a:r>
            <a:r>
              <a:rPr lang="ru-RU" b="1" dirty="0" err="1">
                <a:solidFill>
                  <a:srgbClr val="FFFF00"/>
                </a:solidFill>
              </a:rPr>
              <a:t>Каманин</a:t>
            </a:r>
            <a:r>
              <a:rPr lang="ru-RU" b="1" dirty="0">
                <a:solidFill>
                  <a:srgbClr val="FFFF00"/>
                </a:solidFill>
              </a:rPr>
              <a:t> </a:t>
            </a:r>
          </a:p>
          <a:p>
            <a:r>
              <a:rPr lang="ru-RU" b="1" dirty="0">
                <a:solidFill>
                  <a:srgbClr val="FFFF00"/>
                </a:solidFill>
              </a:rPr>
              <a:t>Валерий Волков </a:t>
            </a:r>
          </a:p>
          <a:p>
            <a:r>
              <a:rPr lang="ru-RU" b="1" dirty="0">
                <a:solidFill>
                  <a:srgbClr val="FFFF00"/>
                </a:solidFill>
              </a:rPr>
              <a:t>Валя Зенкина</a:t>
            </a:r>
          </a:p>
          <a:p>
            <a:r>
              <a:rPr lang="ru-RU" b="1" dirty="0">
                <a:solidFill>
                  <a:srgbClr val="FFFF00"/>
                </a:solidFill>
              </a:rPr>
              <a:t>Валя Котик </a:t>
            </a:r>
          </a:p>
          <a:p>
            <a:r>
              <a:rPr lang="ru-RU" b="1" dirty="0">
                <a:solidFill>
                  <a:srgbClr val="FFFF00"/>
                </a:solidFill>
              </a:rPr>
              <a:t>Ваня Андрианов</a:t>
            </a:r>
          </a:p>
          <a:p>
            <a:r>
              <a:rPr lang="ru-RU" b="1" dirty="0">
                <a:solidFill>
                  <a:srgbClr val="FFFF00"/>
                </a:solidFill>
              </a:rPr>
              <a:t>Ваня Васильченко</a:t>
            </a:r>
          </a:p>
          <a:p>
            <a:r>
              <a:rPr lang="ru-RU" b="1" dirty="0">
                <a:solidFill>
                  <a:srgbClr val="FFFF00"/>
                </a:solidFill>
              </a:rPr>
              <a:t>Ваня </a:t>
            </a:r>
            <a:r>
              <a:rPr lang="ru-RU" b="1" dirty="0" err="1">
                <a:solidFill>
                  <a:srgbClr val="FFFF00"/>
                </a:solidFill>
              </a:rPr>
              <a:t>Гриценко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</a:p>
          <a:p>
            <a:r>
              <a:rPr lang="ru-RU" b="1" dirty="0">
                <a:solidFill>
                  <a:srgbClr val="FFFF00"/>
                </a:solidFill>
              </a:rPr>
              <a:t>Вася </a:t>
            </a:r>
            <a:r>
              <a:rPr lang="ru-RU" b="1" dirty="0" err="1">
                <a:solidFill>
                  <a:srgbClr val="FFFF00"/>
                </a:solidFill>
              </a:rPr>
              <a:t>Коробко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Вася </a:t>
            </a:r>
            <a:r>
              <a:rPr lang="ru-RU" b="1" dirty="0" err="1">
                <a:solidFill>
                  <a:srgbClr val="FFFF00"/>
                </a:solidFill>
              </a:rPr>
              <a:t>Шишковский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</a:p>
          <a:p>
            <a:r>
              <a:rPr lang="ru-RU" b="1" dirty="0">
                <a:solidFill>
                  <a:srgbClr val="FFFF00"/>
                </a:solidFill>
              </a:rPr>
              <a:t>Витя Коваленко </a:t>
            </a:r>
          </a:p>
          <a:p>
            <a:r>
              <a:rPr lang="ru-RU" b="1" dirty="0">
                <a:solidFill>
                  <a:srgbClr val="FFFF00"/>
                </a:solidFill>
              </a:rPr>
              <a:t>Витя Коробков </a:t>
            </a:r>
          </a:p>
          <a:p>
            <a:r>
              <a:rPr lang="ru-RU" b="1" dirty="0">
                <a:solidFill>
                  <a:srgbClr val="FFFF00"/>
                </a:solidFill>
              </a:rPr>
              <a:t>Витя Хоменко</a:t>
            </a:r>
          </a:p>
          <a:p>
            <a:r>
              <a:rPr lang="ru-RU" b="1" dirty="0">
                <a:solidFill>
                  <a:srgbClr val="FFFF00"/>
                </a:solidFill>
              </a:rPr>
              <a:t>Витя </a:t>
            </a:r>
            <a:r>
              <a:rPr lang="ru-RU" b="1" dirty="0" err="1">
                <a:solidFill>
                  <a:srgbClr val="FFFF00"/>
                </a:solidFill>
              </a:rPr>
              <a:t>Черевичкин</a:t>
            </a:r>
            <a:r>
              <a:rPr lang="ru-RU" b="1" dirty="0">
                <a:solidFill>
                  <a:srgbClr val="FFFF00"/>
                </a:solidFill>
              </a:rPr>
              <a:t> </a:t>
            </a:r>
          </a:p>
          <a:p>
            <a:r>
              <a:rPr lang="ru-RU" b="1" dirty="0">
                <a:solidFill>
                  <a:srgbClr val="FFFF00"/>
                </a:solidFill>
              </a:rPr>
              <a:t>Володя Дубинин </a:t>
            </a:r>
          </a:p>
          <a:p>
            <a:r>
              <a:rPr lang="ru-RU" b="1" dirty="0">
                <a:solidFill>
                  <a:srgbClr val="FFFF00"/>
                </a:solidFill>
              </a:rPr>
              <a:t>Володя Казначеев</a:t>
            </a:r>
          </a:p>
          <a:p>
            <a:r>
              <a:rPr lang="ru-RU" b="1" dirty="0">
                <a:solidFill>
                  <a:srgbClr val="FFFF00"/>
                </a:solidFill>
              </a:rPr>
              <a:t>Володя </a:t>
            </a:r>
            <a:r>
              <a:rPr lang="ru-RU" b="1" dirty="0" err="1">
                <a:solidFill>
                  <a:srgbClr val="FFFF00"/>
                </a:solidFill>
              </a:rPr>
              <a:t>Колядов</a:t>
            </a:r>
            <a:r>
              <a:rPr lang="ru-RU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3312310" y="1168397"/>
            <a:ext cx="2376487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Володя </a:t>
            </a:r>
            <a:r>
              <a:rPr lang="ru-RU" b="1" dirty="0" err="1">
                <a:solidFill>
                  <a:srgbClr val="FFFF00"/>
                </a:solidFill>
              </a:rPr>
              <a:t>Саморуха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</a:p>
          <a:p>
            <a:r>
              <a:rPr lang="ru-RU" b="1" dirty="0">
                <a:solidFill>
                  <a:srgbClr val="FFFF00"/>
                </a:solidFill>
              </a:rPr>
              <a:t>Володя </a:t>
            </a:r>
            <a:r>
              <a:rPr lang="ru-RU" b="1" dirty="0" err="1">
                <a:solidFill>
                  <a:srgbClr val="FFFF00"/>
                </a:solidFill>
              </a:rPr>
              <a:t>Щербацевич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Галя Комлева </a:t>
            </a:r>
          </a:p>
          <a:p>
            <a:r>
              <a:rPr lang="ru-RU" b="1" dirty="0">
                <a:solidFill>
                  <a:srgbClr val="FFFF00"/>
                </a:solidFill>
              </a:rPr>
              <a:t>Гриша Акопян </a:t>
            </a:r>
          </a:p>
          <a:p>
            <a:r>
              <a:rPr lang="ru-RU" b="1" dirty="0">
                <a:solidFill>
                  <a:srgbClr val="FFFF00"/>
                </a:solidFill>
              </a:rPr>
              <a:t>Дима </a:t>
            </a:r>
            <a:r>
              <a:rPr lang="ru-RU" b="1" dirty="0" err="1">
                <a:solidFill>
                  <a:srgbClr val="FFFF00"/>
                </a:solidFill>
              </a:rPr>
              <a:t>Потапенко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</a:p>
          <a:p>
            <a:r>
              <a:rPr lang="ru-RU" b="1" dirty="0">
                <a:solidFill>
                  <a:srgbClr val="FFFF00"/>
                </a:solidFill>
              </a:rPr>
              <a:t>Женя Попов</a:t>
            </a:r>
          </a:p>
          <a:p>
            <a:r>
              <a:rPr lang="ru-RU" b="1" dirty="0">
                <a:solidFill>
                  <a:srgbClr val="FFFF00"/>
                </a:solidFill>
              </a:rPr>
              <a:t>Зина Портнова </a:t>
            </a:r>
          </a:p>
          <a:p>
            <a:r>
              <a:rPr lang="ru-RU" b="1" dirty="0" err="1">
                <a:solidFill>
                  <a:srgbClr val="FFFF00"/>
                </a:solidFill>
              </a:rPr>
              <a:t>Камилия</a:t>
            </a:r>
            <a:r>
              <a:rPr lang="ru-RU" b="1" dirty="0">
                <a:solidFill>
                  <a:srgbClr val="FFFF00"/>
                </a:solidFill>
              </a:rPr>
              <a:t> Шага </a:t>
            </a:r>
          </a:p>
          <a:p>
            <a:r>
              <a:rPr lang="ru-RU" b="1" dirty="0" err="1">
                <a:solidFill>
                  <a:srgbClr val="FFFF00"/>
                </a:solidFill>
              </a:rPr>
              <a:t>Киря</a:t>
            </a:r>
            <a:r>
              <a:rPr lang="ru-RU" b="1" dirty="0">
                <a:solidFill>
                  <a:srgbClr val="FFFF00"/>
                </a:solidFill>
              </a:rPr>
              <a:t> Баев</a:t>
            </a:r>
          </a:p>
          <a:p>
            <a:r>
              <a:rPr lang="ru-RU" b="1" dirty="0">
                <a:solidFill>
                  <a:srgbClr val="FFFF00"/>
                </a:solidFill>
              </a:rPr>
              <a:t>Коля </a:t>
            </a:r>
            <a:r>
              <a:rPr lang="ru-RU" b="1" dirty="0" err="1">
                <a:solidFill>
                  <a:srgbClr val="FFFF00"/>
                </a:solidFill>
              </a:rPr>
              <a:t>Мяготин</a:t>
            </a:r>
            <a:r>
              <a:rPr lang="ru-RU" b="1" dirty="0">
                <a:solidFill>
                  <a:srgbClr val="FFFF00"/>
                </a:solidFill>
              </a:rPr>
              <a:t> </a:t>
            </a:r>
          </a:p>
          <a:p>
            <a:r>
              <a:rPr lang="ru-RU" b="1" dirty="0">
                <a:solidFill>
                  <a:srgbClr val="FFFF00"/>
                </a:solidFill>
              </a:rPr>
              <a:t>Коля Рыжов</a:t>
            </a:r>
          </a:p>
          <a:p>
            <a:r>
              <a:rPr lang="ru-RU" b="1" dirty="0">
                <a:solidFill>
                  <a:srgbClr val="FFFF00"/>
                </a:solidFill>
              </a:rPr>
              <a:t>Костя Кравчук</a:t>
            </a:r>
          </a:p>
          <a:p>
            <a:r>
              <a:rPr lang="ru-RU" b="1" dirty="0">
                <a:solidFill>
                  <a:srgbClr val="FFFF00"/>
                </a:solidFill>
              </a:rPr>
              <a:t>Лара </a:t>
            </a:r>
            <a:r>
              <a:rPr lang="ru-RU" b="1" dirty="0" err="1">
                <a:solidFill>
                  <a:srgbClr val="FFFF00"/>
                </a:solidFill>
              </a:rPr>
              <a:t>Михеенко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Лёня </a:t>
            </a:r>
            <a:r>
              <a:rPr lang="ru-RU" b="1" dirty="0" err="1">
                <a:solidFill>
                  <a:srgbClr val="FFFF00"/>
                </a:solidFill>
              </a:rPr>
              <a:t>Анкинович</a:t>
            </a:r>
            <a:r>
              <a:rPr lang="ru-RU" b="1" dirty="0">
                <a:solidFill>
                  <a:srgbClr val="FFFF00"/>
                </a:solidFill>
              </a:rPr>
              <a:t> </a:t>
            </a:r>
          </a:p>
          <a:p>
            <a:r>
              <a:rPr lang="ru-RU" b="1" dirty="0">
                <a:solidFill>
                  <a:srgbClr val="FFFF00"/>
                </a:solidFill>
              </a:rPr>
              <a:t>Лёня Голиков </a:t>
            </a:r>
          </a:p>
          <a:p>
            <a:r>
              <a:rPr lang="ru-RU" b="1" dirty="0">
                <a:solidFill>
                  <a:srgbClr val="FFFF00"/>
                </a:solidFill>
              </a:rPr>
              <a:t>Лида </a:t>
            </a:r>
            <a:r>
              <a:rPr lang="ru-RU" b="1" dirty="0" err="1">
                <a:solidFill>
                  <a:srgbClr val="FFFF00"/>
                </a:solidFill>
              </a:rPr>
              <a:t>Вашкевич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Лида Матвеева </a:t>
            </a:r>
          </a:p>
          <a:p>
            <a:r>
              <a:rPr lang="ru-RU" b="1" dirty="0">
                <a:solidFill>
                  <a:srgbClr val="FFFF00"/>
                </a:solidFill>
              </a:rPr>
              <a:t>Люся Герасименко</a:t>
            </a:r>
          </a:p>
          <a:p>
            <a:r>
              <a:rPr lang="ru-RU" b="1" dirty="0">
                <a:solidFill>
                  <a:srgbClr val="FFFF00"/>
                </a:solidFill>
              </a:rPr>
              <a:t>Марат </a:t>
            </a:r>
            <a:r>
              <a:rPr lang="ru-RU" b="1" dirty="0" err="1">
                <a:solidFill>
                  <a:srgbClr val="FFFF00"/>
                </a:solidFill>
              </a:rPr>
              <a:t>Казей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6049575" y="1168397"/>
            <a:ext cx="230505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Мария Мухина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Маркс Кротов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Миша Гаврилов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Надя Богданова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Нина </a:t>
            </a:r>
            <a:r>
              <a:rPr lang="ru-RU" b="1" dirty="0" err="1" smtClean="0">
                <a:solidFill>
                  <a:srgbClr val="FFFF00"/>
                </a:solidFill>
              </a:rPr>
              <a:t>Куковерова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Нина Сагайдак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Павлик Морозов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Павлуша Андреев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Пётр </a:t>
            </a:r>
            <a:r>
              <a:rPr lang="ru-RU" b="1" dirty="0" err="1" smtClean="0">
                <a:solidFill>
                  <a:srgbClr val="FFFF00"/>
                </a:solidFill>
              </a:rPr>
              <a:t>Зайченко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Муся </a:t>
            </a:r>
            <a:r>
              <a:rPr lang="ru-RU" b="1" dirty="0" err="1" smtClean="0">
                <a:solidFill>
                  <a:srgbClr val="FFFF00"/>
                </a:solidFill>
              </a:rPr>
              <a:t>Пинкензон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Саша Бородулин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Саша Ковалёв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Саша Колесников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Тихон Баран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Толя Шумов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Шура </a:t>
            </a:r>
            <a:r>
              <a:rPr lang="ru-RU" b="1" dirty="0" err="1" smtClean="0">
                <a:solidFill>
                  <a:srgbClr val="FFFF00"/>
                </a:solidFill>
              </a:rPr>
              <a:t>Кобер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Шура Ефремов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Юта </a:t>
            </a:r>
            <a:r>
              <a:rPr lang="ru-RU" b="1" dirty="0" err="1" smtClean="0">
                <a:solidFill>
                  <a:srgbClr val="FFFF00"/>
                </a:solidFill>
              </a:rPr>
              <a:t>Бондаровская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Янин Костя  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14290"/>
            <a:ext cx="814393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Земли Российской преданные дети,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</a:t>
            </a:r>
            <a:r>
              <a:rPr lang="ru-RU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2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Бессмертными вы стали на планете…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285720" y="214290"/>
            <a:ext cx="35469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4000" b="1" dirty="0">
                <a:solidFill>
                  <a:srgbClr val="FF0000"/>
                </a:solidFill>
              </a:rPr>
              <a:t>Лёня </a:t>
            </a:r>
            <a:r>
              <a:rPr lang="ru-RU" sz="4000" b="1" dirty="0" smtClean="0">
                <a:solidFill>
                  <a:srgbClr val="FF0000"/>
                </a:solidFill>
              </a:rPr>
              <a:t>Голиков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4579" name="Объект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357166"/>
            <a:ext cx="4786346" cy="45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285720" y="1214422"/>
            <a:ext cx="3320348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rgbClr val="FFFF00"/>
                </a:solidFill>
              </a:rPr>
              <a:t>        Участвовал в </a:t>
            </a:r>
            <a:r>
              <a:rPr lang="ru-RU" sz="2000" b="1" dirty="0">
                <a:solidFill>
                  <a:srgbClr val="FFFF00"/>
                </a:solidFill>
              </a:rPr>
              <a:t>27 боевых операциях. </a:t>
            </a:r>
          </a:p>
          <a:p>
            <a:pPr algn="ctr" eaLnBrk="0" hangingPunct="0">
              <a:defRPr/>
            </a:pPr>
            <a:r>
              <a:rPr lang="ru-RU" sz="2000" b="1" dirty="0" smtClean="0">
                <a:solidFill>
                  <a:srgbClr val="FFFF00"/>
                </a:solidFill>
              </a:rPr>
              <a:t>Всего </a:t>
            </a:r>
            <a:r>
              <a:rPr lang="ru-RU" sz="2000" b="1" dirty="0">
                <a:solidFill>
                  <a:srgbClr val="FFFF00"/>
                </a:solidFill>
              </a:rPr>
              <a:t>им уничтожено: 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pPr algn="ctr" eaLnBrk="0" hangingPunct="0">
              <a:defRPr/>
            </a:pPr>
            <a:r>
              <a:rPr lang="ru-RU" sz="2000" b="1" dirty="0" smtClean="0">
                <a:solidFill>
                  <a:srgbClr val="FFFF00"/>
                </a:solidFill>
              </a:rPr>
              <a:t>78 </a:t>
            </a:r>
            <a:r>
              <a:rPr lang="ru-RU" sz="2000" b="1" dirty="0">
                <a:solidFill>
                  <a:srgbClr val="FFFF00"/>
                </a:solidFill>
              </a:rPr>
              <a:t>немцев, 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pPr algn="ctr" eaLnBrk="0" hangingPunct="0">
              <a:defRPr/>
            </a:pPr>
            <a:r>
              <a:rPr lang="ru-RU" sz="2000" b="1" dirty="0" smtClean="0">
                <a:solidFill>
                  <a:srgbClr val="FFFF00"/>
                </a:solidFill>
              </a:rPr>
              <a:t>2 </a:t>
            </a:r>
            <a:r>
              <a:rPr lang="ru-RU" sz="2000" b="1" dirty="0">
                <a:solidFill>
                  <a:srgbClr val="FFFF00"/>
                </a:solidFill>
              </a:rPr>
              <a:t>железнодорожных и 12 шоссейных мостов, 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pPr algn="ctr" eaLnBrk="0" hangingPunct="0">
              <a:defRPr/>
            </a:pPr>
            <a:r>
              <a:rPr lang="ru-RU" sz="2000" b="1" dirty="0" smtClean="0">
                <a:solidFill>
                  <a:srgbClr val="FFFF00"/>
                </a:solidFill>
              </a:rPr>
              <a:t>2 </a:t>
            </a:r>
            <a:r>
              <a:rPr lang="ru-RU" sz="2000" b="1" dirty="0">
                <a:solidFill>
                  <a:srgbClr val="FFFF00"/>
                </a:solidFill>
              </a:rPr>
              <a:t>фуражных склада и 10 автомашин с боеприпасами. 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rgbClr val="FFFF00"/>
                </a:solidFill>
              </a:rPr>
              <a:t>          Сопровождал обоз с продовольствием </a:t>
            </a:r>
            <a:r>
              <a:rPr lang="ru-RU" sz="2000" b="1" dirty="0" smtClean="0">
                <a:solidFill>
                  <a:srgbClr val="FFFF00"/>
                </a:solidFill>
              </a:rPr>
              <a:t>в блокадный Ленинград (</a:t>
            </a:r>
            <a:r>
              <a:rPr lang="ru-RU" sz="2000" b="1" dirty="0">
                <a:solidFill>
                  <a:srgbClr val="FFFF00"/>
                </a:solidFill>
              </a:rPr>
              <a:t>250 подвод</a:t>
            </a:r>
            <a:r>
              <a:rPr lang="ru-RU" sz="2000" b="1" dirty="0" smtClean="0">
                <a:solidFill>
                  <a:srgbClr val="FFFF00"/>
                </a:solidFill>
              </a:rPr>
              <a:t>). </a:t>
            </a:r>
          </a:p>
          <a:p>
            <a:pPr algn="just" eaLnBrk="0" hangingPunct="0">
              <a:defRPr/>
            </a:pPr>
            <a:endParaRPr lang="ru-RU" b="1" dirty="0" smtClean="0">
              <a:solidFill>
                <a:srgbClr val="FFFF00"/>
              </a:solidFill>
            </a:endParaRPr>
          </a:p>
          <a:p>
            <a:pPr algn="just" eaLnBrk="0" hangingPunct="0">
              <a:defRPr/>
            </a:pP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4582" name="Рисунок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5072074"/>
            <a:ext cx="695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5000636"/>
            <a:ext cx="11493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5000636"/>
            <a:ext cx="8080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8061" y="4952928"/>
            <a:ext cx="143986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Рисунок 2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2695" y="5000636"/>
            <a:ext cx="860828" cy="16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371839" y="5366796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Погиб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3845</TotalTime>
  <Words>1083</Words>
  <Application>Microsoft Office PowerPoint</Application>
  <PresentationFormat>Экран (4:3)</PresentationFormat>
  <Paragraphs>185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Wingdings</vt:lpstr>
      <vt:lpstr>Wingdings 3</vt:lpstr>
      <vt:lpstr>Ион</vt:lpstr>
      <vt:lpstr>МБДОУ  Детский сад № 6 «Березка» г. о. Лобня Московской области   Великая Отечественная война ДЕТИ – ПАРТЗАНЫ ВОВ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Cемья</cp:lastModifiedBy>
  <cp:revision>491</cp:revision>
  <dcterms:created xsi:type="dcterms:W3CDTF">2013-03-16T20:41:41Z</dcterms:created>
  <dcterms:modified xsi:type="dcterms:W3CDTF">2020-06-03T14:30:50Z</dcterms:modified>
</cp:coreProperties>
</file>